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Lst>
  <p:sldSz cy="6858000" cx="12192000"/>
  <p:notesSz cx="6858000" cy="9144000"/>
  <p:embeddedFontLst>
    <p:embeddedFont>
      <p:font typeface="Open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7" roundtripDataSignature="AMtx7mjx36NVlUdod4KkaXJVDpbMX0tZh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OpenSans-regular.fntdata"/><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font" Target="fonts/OpenSans-italic.fntdata"/><Relationship Id="rId14" Type="http://schemas.openxmlformats.org/officeDocument/2006/relationships/font" Target="fonts/OpenSans-bold.fntdata"/><Relationship Id="rId17" Type="http://customschemas.google.com/relationships/presentationmetadata" Target="metadata"/><Relationship Id="rId16" Type="http://schemas.openxmlformats.org/officeDocument/2006/relationships/font" Target="fonts/OpenSans-boldItalic.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lang="en-US"/>
              <a:t>Cominciamo presentando gli obiettivi dell’unità di oggi. Al termine della lezione, le e gli insegnanti saranno in grado di fare due cose molto importanti. Innanzitutto, saranno in grado di </a:t>
            </a:r>
            <a:r>
              <a:rPr b="1" i="0" lang="en-US" sz="1200" u="none" cap="none" strike="noStrike">
                <a:solidFill>
                  <a:schemeClr val="dk1"/>
                </a:solidFill>
                <a:latin typeface="Calibri"/>
                <a:ea typeface="Calibri"/>
                <a:cs typeface="Calibri"/>
                <a:sym typeface="Calibri"/>
              </a:rPr>
              <a:t>analizzare i casi studio</a:t>
            </a:r>
            <a:r>
              <a:rPr b="0" i="0" lang="en-US" sz="1200" u="none" cap="none" strike="noStrike">
                <a:solidFill>
                  <a:schemeClr val="dk1"/>
                </a:solidFill>
                <a:latin typeface="Calibri"/>
                <a:ea typeface="Calibri"/>
                <a:cs typeface="Calibri"/>
                <a:sym typeface="Calibri"/>
              </a:rPr>
              <a:t>. Potranno prendere in esame due scenari – più o meno efficaci – per capire meglio l’impatto dell’apprendimento autentico sui risultati delle e degli studenti. Potranno individuare i punti di forza e i punti deboli delle lezioni e parlarne con colleghe e colleghi. Così facendo potranno sviluppare un approccio più critico e attento al proprio mondo di insegnare. </a:t>
            </a:r>
            <a:endParaRPr/>
          </a:p>
          <a:p>
            <a:pPr indent="0" lvl="0" marL="0" rtl="0" algn="l">
              <a:lnSpc>
                <a:spcPct val="100000"/>
              </a:lnSpc>
              <a:spcBef>
                <a:spcPts val="1200"/>
              </a:spcBef>
              <a:spcAft>
                <a:spcPts val="0"/>
              </a:spcAft>
              <a:buSzPts val="1400"/>
              <a:buNone/>
            </a:pPr>
            <a:r>
              <a:rPr b="0" i="0" lang="en-US" sz="1200" u="none" cap="none" strike="noStrike">
                <a:solidFill>
                  <a:schemeClr val="dk1"/>
                </a:solidFill>
                <a:latin typeface="Calibri"/>
                <a:ea typeface="Calibri"/>
                <a:cs typeface="Calibri"/>
                <a:sym typeface="Calibri"/>
              </a:rPr>
              <a:t>Inoltre, impareranno ad </a:t>
            </a:r>
            <a:r>
              <a:rPr b="1" i="0" lang="en-US" sz="1200" u="none" cap="none" strike="noStrike">
                <a:solidFill>
                  <a:schemeClr val="dk1"/>
                </a:solidFill>
                <a:latin typeface="Calibri"/>
                <a:ea typeface="Calibri"/>
                <a:cs typeface="Calibri"/>
                <a:sym typeface="Calibri"/>
              </a:rPr>
              <a:t>applicare dei metodi quantitativi e qualitativi per misurare il coinvolgimento delle e degli studenti</a:t>
            </a:r>
            <a:r>
              <a:rPr b="0" i="0" lang="en-US" sz="1200" u="none" cap="none" strike="noStrike">
                <a:solidFill>
                  <a:schemeClr val="dk1"/>
                </a:solidFill>
                <a:latin typeface="Calibri"/>
                <a:ea typeface="Calibri"/>
                <a:cs typeface="Calibri"/>
                <a:sym typeface="Calibri"/>
              </a:rPr>
              <a:t>. Ciò significa usare degli strumenti pratici – come liste di controllo, sondaggi, spunti di riflessione – per raccogliere le prove del </a:t>
            </a:r>
            <a:r>
              <a:rPr b="1" i="0" lang="en-US" sz="1200" u="none" cap="none" strike="noStrike">
                <a:solidFill>
                  <a:schemeClr val="dk1"/>
                </a:solidFill>
                <a:latin typeface="Calibri"/>
                <a:ea typeface="Calibri"/>
                <a:cs typeface="Calibri"/>
                <a:sym typeface="Calibri"/>
              </a:rPr>
              <a:t>coinvolgimento cognitivo ed emotivo </a:t>
            </a:r>
            <a:r>
              <a:rPr b="0" i="0" lang="en-US" sz="1200" u="none" cap="none" strike="noStrike">
                <a:solidFill>
                  <a:schemeClr val="dk1"/>
                </a:solidFill>
                <a:latin typeface="Calibri"/>
                <a:ea typeface="Calibri"/>
                <a:cs typeface="Calibri"/>
                <a:sym typeface="Calibri"/>
              </a:rPr>
              <a:t>delle e degli studenti. Insieme questi due risultati, aiuteranno il personale docente a progettare delle esperienze di apprendimento che siano non solo autentiche e inclusive, ma anche misurabili e d’impatto – per migliorare il sostegno fornito alle classi. </a:t>
            </a:r>
            <a:endParaRPr/>
          </a:p>
          <a:p>
            <a:pPr indent="0" lvl="0" marL="0" rtl="0" algn="l">
              <a:lnSpc>
                <a:spcPct val="100000"/>
              </a:lnSpc>
              <a:spcBef>
                <a:spcPts val="120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8858fd4f9_0_7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g348858fd4f9_0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436002c3ce_0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g3436002c3ce_0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Ogni gruppo riceverà uno scenario di cui discutere insieme. Gli scenari si basano su esperienze comuni, attività pensate per essere coinvolgenti, ma che non sono state sfruttate al meglio. </a:t>
            </a:r>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Il compito delle e degli insegnanti è quello di </a:t>
            </a:r>
            <a:r>
              <a:rPr b="1" lang="en-US" sz="1100">
                <a:latin typeface="Arial"/>
                <a:ea typeface="Arial"/>
                <a:cs typeface="Arial"/>
                <a:sym typeface="Arial"/>
              </a:rPr>
              <a:t>analizzare lo scenario dal punto di vista del coinvolgimento e del quadro di riferimento di TINKER. </a:t>
            </a:r>
            <a:r>
              <a:rPr b="0" lang="en-US" sz="1100">
                <a:latin typeface="Arial"/>
                <a:ea typeface="Arial"/>
                <a:cs typeface="Arial"/>
                <a:sym typeface="Arial"/>
              </a:rPr>
              <a:t>I gruppi dovranno individuare gli aspetti da migliorare e proporre dei suggerimenti sulla base di quanto hanno appreso riguardo all’apprendimento autentico, l’inclusione e la partecipazione delle e degli studenti. </a:t>
            </a:r>
            <a:endParaRPr/>
          </a:p>
          <a:p>
            <a:pPr indent="0" lvl="0" marL="0" rtl="0" algn="l">
              <a:lnSpc>
                <a:spcPct val="115000"/>
              </a:lnSpc>
              <a:spcBef>
                <a:spcPts val="1200"/>
              </a:spcBef>
              <a:spcAft>
                <a:spcPts val="0"/>
              </a:spcAft>
              <a:buClr>
                <a:schemeClr val="dk1"/>
              </a:buClr>
              <a:buSzPts val="1100"/>
              <a:buFont typeface="Arial"/>
              <a:buNone/>
            </a:pPr>
            <a:r>
              <a:rPr b="0" lang="en-US" sz="1100">
                <a:latin typeface="Arial"/>
                <a:ea typeface="Arial"/>
                <a:cs typeface="Arial"/>
                <a:sym typeface="Arial"/>
              </a:rPr>
              <a:t>Occorre concentrarsi su azioni specifiche, piccoli cambiamenti che possono fare la differenza e incidere sul modo in cui le e gli studenti pensano e si sentono durante l’attività. </a:t>
            </a:r>
            <a:endParaRPr/>
          </a:p>
        </p:txBody>
      </p:sp>
      <p:sp>
        <p:nvSpPr>
          <p:cNvPr id="107" name="Google Shape;107;g3436002c3ce_0_6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12.png"/><Relationship Id="rId4" Type="http://schemas.openxmlformats.org/officeDocument/2006/relationships/image" Target="../media/image1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5.jpg"/><Relationship Id="rId4" Type="http://schemas.openxmlformats.org/officeDocument/2006/relationships/image" Target="../media/image16.png"/><Relationship Id="rId5"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png"/><Relationship Id="rId10" Type="http://schemas.openxmlformats.org/officeDocument/2006/relationships/image" Target="../media/image2.png"/><Relationship Id="rId13" Type="http://schemas.openxmlformats.org/officeDocument/2006/relationships/image" Target="../media/image3.png"/><Relationship Id="rId12" Type="http://schemas.openxmlformats.org/officeDocument/2006/relationships/image" Target="../media/image4.png"/><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9.png"/><Relationship Id="rId4" Type="http://schemas.openxmlformats.org/officeDocument/2006/relationships/image" Target="../media/image14.png"/><Relationship Id="rId9" Type="http://schemas.openxmlformats.org/officeDocument/2006/relationships/image" Target="../media/image28.png"/><Relationship Id="rId5" Type="http://schemas.openxmlformats.org/officeDocument/2006/relationships/image" Target="../media/image11.png"/><Relationship Id="rId6" Type="http://schemas.openxmlformats.org/officeDocument/2006/relationships/image" Target="../media/image18.jpg"/><Relationship Id="rId7" Type="http://schemas.openxmlformats.org/officeDocument/2006/relationships/image" Target="../media/image20.png"/><Relationship Id="rId8"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png"/><Relationship Id="rId10" Type="http://schemas.openxmlformats.org/officeDocument/2006/relationships/image" Target="../media/image2.png"/><Relationship Id="rId13" Type="http://schemas.openxmlformats.org/officeDocument/2006/relationships/image" Target="../media/image3.png"/><Relationship Id="rId12" Type="http://schemas.openxmlformats.org/officeDocument/2006/relationships/image" Target="../media/image4.png"/><Relationship Id="rId1" Type="http://schemas.openxmlformats.org/officeDocument/2006/relationships/slideMaster" Target="../slideMasters/slideMaster3.xml"/><Relationship Id="rId2" Type="http://schemas.openxmlformats.org/officeDocument/2006/relationships/image" Target="../media/image12.png"/><Relationship Id="rId3" Type="http://schemas.openxmlformats.org/officeDocument/2006/relationships/image" Target="../media/image9.png"/><Relationship Id="rId4" Type="http://schemas.openxmlformats.org/officeDocument/2006/relationships/image" Target="../media/image14.png"/><Relationship Id="rId9" Type="http://schemas.openxmlformats.org/officeDocument/2006/relationships/image" Target="../media/image28.png"/><Relationship Id="rId5" Type="http://schemas.openxmlformats.org/officeDocument/2006/relationships/image" Target="../media/image11.png"/><Relationship Id="rId6" Type="http://schemas.openxmlformats.org/officeDocument/2006/relationships/image" Target="../media/image18.jpg"/><Relationship Id="rId7" Type="http://schemas.openxmlformats.org/officeDocument/2006/relationships/image" Target="../media/image20.png"/><Relationship Id="rId8"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4d07319e6_0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4d07319e6_0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4d07319e6_0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4d07319e6_0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4d07319e6_0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4d07319e6_0_38"/>
          <p:cNvGrpSpPr/>
          <p:nvPr/>
        </p:nvGrpSpPr>
        <p:grpSpPr>
          <a:xfrm>
            <a:off x="2179811" y="4729766"/>
            <a:ext cx="7832078" cy="1110328"/>
            <a:chOff x="2179603" y="4888792"/>
            <a:chExt cx="7798544" cy="1110328"/>
          </a:xfrm>
        </p:grpSpPr>
        <p:pic>
          <p:nvPicPr>
            <p:cNvPr id="47" name="Google Shape;47;g354d07319e6_0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4d07319e6_0_38"/>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54d07319e6_0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4d07319e6_0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4d07319e6_0_38"/>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54d07319e6_0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4d07319e6_0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4d07319e6_0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4d07319e6_0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4d07319e6_0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4538e2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4538e2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4538e2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4538e2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4538e2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4538e26_0_63"/>
          <p:cNvGrpSpPr/>
          <p:nvPr/>
        </p:nvGrpSpPr>
        <p:grpSpPr>
          <a:xfrm>
            <a:off x="2179811" y="4729766"/>
            <a:ext cx="7832078" cy="1110328"/>
            <a:chOff x="2179603" y="4888792"/>
            <a:chExt cx="7798544" cy="1110328"/>
          </a:xfrm>
        </p:grpSpPr>
        <p:pic>
          <p:nvPicPr>
            <p:cNvPr id="67" name="Google Shape;67;g35774538e2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4538e26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9" name="Google Shape;69;g35774538e2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4538e2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4538e26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2" name="Google Shape;72;g35774538e2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4538e2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4538e2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4538e2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4538e2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4538e2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4538e2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4538e2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4538e2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3.jpg"/></Relationships>
</file>

<file path=ppt/slides/_rels/slide6.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image" Target="../media/image1.png"/><Relationship Id="rId13" Type="http://schemas.openxmlformats.org/officeDocument/2006/relationships/hyperlink" Target="https://tinker-project.eu/elearning/" TargetMode="External"/><Relationship Id="rId12" Type="http://schemas.openxmlformats.org/officeDocument/2006/relationships/image" Target="../media/image3.png"/><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11.png"/><Relationship Id="rId9" Type="http://schemas.openxmlformats.org/officeDocument/2006/relationships/image" Target="../media/image2.png"/><Relationship Id="rId15" Type="http://schemas.openxmlformats.org/officeDocument/2006/relationships/hyperlink" Target="https://creativecommons.org/licenses/by-nc-nd/4.0/" TargetMode="External"/><Relationship Id="rId14" Type="http://schemas.openxmlformats.org/officeDocument/2006/relationships/image" Target="../media/image24.png"/><Relationship Id="rId5" Type="http://schemas.openxmlformats.org/officeDocument/2006/relationships/image" Target="../media/image18.jpg"/><Relationship Id="rId6" Type="http://schemas.openxmlformats.org/officeDocument/2006/relationships/image" Target="../media/image20.png"/><Relationship Id="rId7" Type="http://schemas.openxmlformats.org/officeDocument/2006/relationships/image" Target="../media/image10.png"/><Relationship Id="rId8"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primarie </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5: Valutazione dei metodi di insegnamento e di apprendimento nelle lezioni di informatica della scuola primaria</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5.3: Misurare l’impatto dell’apprendimento autentico in classe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228600" rtl="0" algn="l">
              <a:lnSpc>
                <a:spcPct val="90000"/>
              </a:lnSpc>
              <a:spcBef>
                <a:spcPts val="1000"/>
              </a:spcBef>
              <a:spcAft>
                <a:spcPts val="0"/>
              </a:spcAft>
              <a:buSzPts val="2200"/>
              <a:buNone/>
            </a:pPr>
            <a:r>
              <a:rPr lang="en-US"/>
              <a:t>Al termine di questo modulo le e gli insegnanti saranno in grado di:</a:t>
            </a:r>
            <a:br>
              <a:rPr lang="en-US"/>
            </a:br>
            <a:endParaRPr/>
          </a:p>
          <a:p>
            <a:pPr indent="-368300" lvl="0" marL="457200" marR="0" rtl="0" algn="l">
              <a:lnSpc>
                <a:spcPct val="90000"/>
              </a:lnSpc>
              <a:spcBef>
                <a:spcPts val="1000"/>
              </a:spcBef>
              <a:spcAft>
                <a:spcPts val="0"/>
              </a:spcAft>
              <a:buClr>
                <a:schemeClr val="accent4"/>
              </a:buClr>
              <a:buSzPts val="2200"/>
              <a:buFont typeface="Arial"/>
              <a:buChar char="•"/>
            </a:pPr>
            <a:r>
              <a:rPr lang="en-US"/>
              <a:t>analizzare i casi studio che sottolineano l’impatto dell’apprendimento autentico sui risultati delle e degli studenti; </a:t>
            </a:r>
            <a:endParaRPr/>
          </a:p>
          <a:p>
            <a:pPr indent="-368300" lvl="0" marL="457200" marR="0" rtl="0" algn="l">
              <a:lnSpc>
                <a:spcPct val="90000"/>
              </a:lnSpc>
              <a:spcBef>
                <a:spcPts val="1000"/>
              </a:spcBef>
              <a:spcAft>
                <a:spcPts val="0"/>
              </a:spcAft>
              <a:buClr>
                <a:schemeClr val="accent4"/>
              </a:buClr>
              <a:buSzPts val="2200"/>
              <a:buFont typeface="Arial"/>
              <a:buChar char="•"/>
            </a:pPr>
            <a:r>
              <a:rPr lang="en-US"/>
              <a:t>sviluppare una riflessione sul ricorso all’apprendimento autentico, condividendo esempi di attività efficaci e non con le proprie colleghe e i propri colleghi</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48858fd4f9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Contenuti</a:t>
            </a:r>
            <a:endParaRPr/>
          </a:p>
        </p:txBody>
      </p:sp>
      <p:sp>
        <p:nvSpPr>
          <p:cNvPr id="103" name="Google Shape;103;g348858fd4f9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 – Titolo del WP</a:t>
            </a:r>
            <a:endParaRPr sz="2000"/>
          </a:p>
          <a:p>
            <a:pPr indent="-330200" lvl="0" marL="571500" rtl="0" algn="l">
              <a:lnSpc>
                <a:spcPct val="90000"/>
              </a:lnSpc>
              <a:spcBef>
                <a:spcPts val="1000"/>
              </a:spcBef>
              <a:spcAft>
                <a:spcPts val="0"/>
              </a:spcAft>
              <a:buSzPts val="2000"/>
              <a:buChar char="•"/>
            </a:pPr>
            <a:r>
              <a:rPr lang="en-US" sz="2000"/>
              <a:t>Diapositiva 2  – Titolo dell’unità</a:t>
            </a:r>
            <a:endParaRPr sz="2000"/>
          </a:p>
          <a:p>
            <a:pPr indent="-330200" lvl="0" marL="571500" rtl="0" algn="l">
              <a:lnSpc>
                <a:spcPct val="90000"/>
              </a:lnSpc>
              <a:spcBef>
                <a:spcPts val="1000"/>
              </a:spcBef>
              <a:spcAft>
                <a:spcPts val="0"/>
              </a:spcAft>
              <a:buSzPts val="2000"/>
              <a:buChar char="•"/>
            </a:pPr>
            <a:r>
              <a:rPr lang="en-US" sz="2000"/>
              <a:t>Diapositiva 3  – Risultati di apprendimento </a:t>
            </a:r>
            <a:endParaRPr/>
          </a:p>
          <a:p>
            <a:pPr indent="-330200" lvl="0" marL="571500" rtl="0" algn="l">
              <a:lnSpc>
                <a:spcPct val="90000"/>
              </a:lnSpc>
              <a:spcBef>
                <a:spcPts val="1000"/>
              </a:spcBef>
              <a:spcAft>
                <a:spcPts val="0"/>
              </a:spcAft>
              <a:buSzPts val="2000"/>
              <a:buChar char="•"/>
            </a:pPr>
            <a:r>
              <a:rPr lang="en-US" sz="2000"/>
              <a:t>Diapositiva 4 – Contenuti</a:t>
            </a:r>
            <a:endParaRPr sz="2000"/>
          </a:p>
          <a:p>
            <a:pPr indent="-330200" lvl="0" marL="571500" rtl="0" algn="l">
              <a:lnSpc>
                <a:spcPct val="90000"/>
              </a:lnSpc>
              <a:spcBef>
                <a:spcPts val="1000"/>
              </a:spcBef>
              <a:spcAft>
                <a:spcPts val="0"/>
              </a:spcAft>
              <a:buSzPts val="2000"/>
              <a:buChar char="•"/>
            </a:pPr>
            <a:r>
              <a:rPr lang="en-US" sz="2000"/>
              <a:t>Diapositiva 5 – Attività pratica</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3436002c3ce_0_6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#1 Attività di gruppo</a:t>
            </a:r>
            <a:endParaRPr/>
          </a:p>
        </p:txBody>
      </p:sp>
      <p:sp>
        <p:nvSpPr>
          <p:cNvPr id="110" name="Google Shape;110;g3436002c3ce_0_68"/>
          <p:cNvSpPr txBox="1"/>
          <p:nvPr>
            <p:ph idx="1" type="body"/>
          </p:nvPr>
        </p:nvSpPr>
        <p:spPr>
          <a:xfrm>
            <a:off x="97971" y="881743"/>
            <a:ext cx="9195319" cy="5870100"/>
          </a:xfrm>
          <a:prstGeom prst="rect">
            <a:avLst/>
          </a:prstGeom>
          <a:noFill/>
          <a:ln>
            <a:noFill/>
          </a:ln>
        </p:spPr>
        <p:txBody>
          <a:bodyPr anchorCtr="0" anchor="t" bIns="45700" lIns="91425" spcFirstLastPara="1" rIns="91425" wrap="square" tIns="45700">
            <a:noAutofit/>
          </a:bodyPr>
          <a:lstStyle/>
          <a:p>
            <a:pPr indent="-368300" lvl="0" marL="457200" rtl="0" algn="l">
              <a:lnSpc>
                <a:spcPct val="115000"/>
              </a:lnSpc>
              <a:spcBef>
                <a:spcPts val="0"/>
              </a:spcBef>
              <a:spcAft>
                <a:spcPts val="0"/>
              </a:spcAft>
              <a:buSzPts val="2200"/>
              <a:buChar char="•"/>
            </a:pPr>
            <a:r>
              <a:rPr lang="en-US"/>
              <a:t>Leggete gli scenari su cui si basa l’attività:</a:t>
            </a:r>
            <a:endParaRPr/>
          </a:p>
          <a:p>
            <a:pPr indent="-342900" lvl="1" marL="914400" rtl="0" algn="l">
              <a:lnSpc>
                <a:spcPct val="115000"/>
              </a:lnSpc>
              <a:spcBef>
                <a:spcPts val="0"/>
              </a:spcBef>
              <a:spcAft>
                <a:spcPts val="0"/>
              </a:spcAft>
              <a:buSzPts val="1800"/>
              <a:buChar char="•"/>
            </a:pPr>
            <a:r>
              <a:rPr lang="en-US"/>
              <a:t>scenario A;</a:t>
            </a:r>
            <a:endParaRPr/>
          </a:p>
          <a:p>
            <a:pPr indent="-342900" lvl="1" marL="914400" rtl="0" algn="l">
              <a:lnSpc>
                <a:spcPct val="115000"/>
              </a:lnSpc>
              <a:spcBef>
                <a:spcPts val="0"/>
              </a:spcBef>
              <a:spcAft>
                <a:spcPts val="0"/>
              </a:spcAft>
              <a:buSzPts val="1800"/>
              <a:buChar char="•"/>
            </a:pPr>
            <a:r>
              <a:rPr lang="en-US"/>
              <a:t>scenario B.</a:t>
            </a:r>
            <a:br>
              <a:rPr lang="en-US"/>
            </a:br>
            <a:endParaRPr/>
          </a:p>
          <a:p>
            <a:pPr indent="-368300" lvl="0" marL="457200" rtl="0" algn="l">
              <a:lnSpc>
                <a:spcPct val="115000"/>
              </a:lnSpc>
              <a:spcBef>
                <a:spcPts val="0"/>
              </a:spcBef>
              <a:spcAft>
                <a:spcPts val="0"/>
              </a:spcAft>
              <a:buSzPts val="2200"/>
              <a:buChar char="•"/>
            </a:pPr>
            <a:r>
              <a:rPr lang="en-US"/>
              <a:t>Seguite le istruzioni presentate dagli scenari:</a:t>
            </a:r>
            <a:endParaRPr/>
          </a:p>
          <a:p>
            <a:pPr indent="-342900" lvl="1" marL="914400" rtl="0" algn="l">
              <a:lnSpc>
                <a:spcPct val="115000"/>
              </a:lnSpc>
              <a:spcBef>
                <a:spcPts val="0"/>
              </a:spcBef>
              <a:spcAft>
                <a:spcPts val="0"/>
              </a:spcAft>
              <a:buSzPts val="1800"/>
              <a:buChar char="•"/>
            </a:pPr>
            <a:r>
              <a:rPr lang="en-US"/>
              <a:t>individuate almeno 4 opportunità mancate o sfide che limitano il processo di apprendimento, l’inclusione o il coinvolgimento delle e degli studenti;</a:t>
            </a:r>
            <a:endParaRPr/>
          </a:p>
          <a:p>
            <a:pPr indent="-342900" lvl="1" marL="914400" rtl="0" algn="l">
              <a:lnSpc>
                <a:spcPct val="115000"/>
              </a:lnSpc>
              <a:spcBef>
                <a:spcPts val="0"/>
              </a:spcBef>
              <a:spcAft>
                <a:spcPts val="0"/>
              </a:spcAft>
              <a:buSzPts val="1800"/>
              <a:buChar char="•"/>
            </a:pPr>
            <a:r>
              <a:rPr lang="en-US"/>
              <a:t>collegate ciascun problema a un principio dell’apprendimento autentico o della didattica inclusiva in termini di genere, a partire dal quadro di riferimento di TINKER;   </a:t>
            </a:r>
            <a:endParaRPr/>
          </a:p>
          <a:p>
            <a:pPr indent="-342900" lvl="1" marL="914400" rtl="0" algn="l">
              <a:lnSpc>
                <a:spcPct val="115000"/>
              </a:lnSpc>
              <a:spcBef>
                <a:spcPts val="0"/>
              </a:spcBef>
              <a:spcAft>
                <a:spcPts val="0"/>
              </a:spcAft>
              <a:buSzPts val="1800"/>
              <a:buChar char="•"/>
            </a:pPr>
            <a:r>
              <a:rPr lang="en-US"/>
              <a:t>proponete almeno 4 strategie che potrebbero coinvolgere di più le e gli studenti; </a:t>
            </a:r>
            <a:endParaRPr/>
          </a:p>
          <a:p>
            <a:pPr indent="-342900" lvl="1" marL="914400" rtl="0" algn="l">
              <a:lnSpc>
                <a:spcPct val="115000"/>
              </a:lnSpc>
              <a:spcBef>
                <a:spcPts val="0"/>
              </a:spcBef>
              <a:spcAft>
                <a:spcPts val="0"/>
              </a:spcAft>
              <a:buSzPts val="1800"/>
              <a:buChar char="•"/>
            </a:pPr>
            <a:r>
              <a:rPr lang="en-US"/>
              <a:t>riflettete su come misurare il grado di coinvolgimento:</a:t>
            </a:r>
            <a:endParaRPr/>
          </a:p>
          <a:p>
            <a:pPr indent="-320039" lvl="2" marL="1371600" rtl="0" algn="l">
              <a:lnSpc>
                <a:spcPct val="115000"/>
              </a:lnSpc>
              <a:spcBef>
                <a:spcPts val="0"/>
              </a:spcBef>
              <a:spcAft>
                <a:spcPts val="0"/>
              </a:spcAft>
              <a:buSzPts val="1440"/>
              <a:buChar char="•"/>
            </a:pPr>
            <a:r>
              <a:rPr lang="en-US"/>
              <a:t>In che modo l’insegnante avrebbe potuto valutare il grado di coinvolgimento della classe nel corso dell’attività? </a:t>
            </a:r>
            <a:endParaRPr/>
          </a:p>
          <a:p>
            <a:pPr indent="-320039" lvl="2" marL="1371600" rtl="0" algn="l">
              <a:lnSpc>
                <a:spcPct val="115000"/>
              </a:lnSpc>
              <a:spcBef>
                <a:spcPts val="0"/>
              </a:spcBef>
              <a:spcAft>
                <a:spcPts val="0"/>
              </a:spcAft>
              <a:buSzPts val="1440"/>
              <a:buChar char="•"/>
            </a:pPr>
            <a:r>
              <a:rPr lang="en-US"/>
              <a:t>Quali strumenti o strategie avrebbe potuto utilizzare?</a:t>
            </a:r>
            <a:br>
              <a:rPr lang="en-US"/>
            </a:br>
            <a:endParaRPr/>
          </a:p>
          <a:p>
            <a:pPr indent="0" lvl="0" marL="0" rtl="0" algn="l">
              <a:lnSpc>
                <a:spcPct val="90000"/>
              </a:lnSpc>
              <a:spcBef>
                <a:spcPts val="1200"/>
              </a:spcBef>
              <a:spcAft>
                <a:spcPts val="0"/>
              </a:spcAft>
              <a:buSzPts val="2200"/>
              <a:buNone/>
            </a:pPr>
            <a:r>
              <a:t/>
            </a:r>
            <a:endParaRPr/>
          </a:p>
        </p:txBody>
      </p:sp>
      <p:pic>
        <p:nvPicPr>
          <p:cNvPr descr="Slika na kojoj se prikazuje namještaj, odijevanje, crtić, ilustracija&#10;&#10;Sadržaj koji je generirala umjetna inteligencija možda nije točan." id="111" name="Google Shape;111;g3436002c3ce_0_68"/>
          <p:cNvPicPr preferRelativeResize="0"/>
          <p:nvPr/>
        </p:nvPicPr>
        <p:blipFill rotWithShape="1">
          <a:blip r:embed="rId3">
            <a:alphaModFix/>
          </a:blip>
          <a:srcRect b="0" l="0" r="0" t="0"/>
          <a:stretch/>
        </p:blipFill>
        <p:spPr>
          <a:xfrm>
            <a:off x="9380329" y="4363207"/>
            <a:ext cx="2713700" cy="238863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pSp>
        <p:nvGrpSpPr>
          <p:cNvPr id="116" name="Google Shape;116;p1"/>
          <p:cNvGrpSpPr/>
          <p:nvPr/>
        </p:nvGrpSpPr>
        <p:grpSpPr>
          <a:xfrm>
            <a:off x="2179811" y="4729766"/>
            <a:ext cx="7832078" cy="1110328"/>
            <a:chOff x="2179603" y="4888792"/>
            <a:chExt cx="7798544" cy="1110328"/>
          </a:xfrm>
        </p:grpSpPr>
        <p:pic>
          <p:nvPicPr>
            <p:cNvPr id="117" name="Google Shape;117;p1"/>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18" name="Google Shape;118;p1"/>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119" name="Google Shape;119;p1"/>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20" name="Google Shape;120;p1"/>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21" name="Google Shape;121;p1"/>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122" name="Google Shape;122;p1"/>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123" name="Google Shape;123;p1"/>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124" name="Google Shape;124;p1"/>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125" name="Google Shape;125;p1"/>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126" name="Google Shape;126;p1"/>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127" name="Google Shape;127;p1"/>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Disponibile all’indirizzo: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28" name="Google Shape;128;p1"/>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29" name="Google Shape;129;p1"/>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Questa presentazione è pubblicata su licenza </a:t>
            </a:r>
            <a:r>
              <a:rPr b="1" i="1" lang="en-US" sz="1200" u="none" cap="none" strike="noStrike">
                <a:solidFill>
                  <a:srgbClr val="1D1D1B"/>
                </a:solidFill>
                <a:latin typeface="Calibri"/>
                <a:ea typeface="Calibri"/>
                <a:cs typeface="Calibri"/>
                <a:sym typeface="Calibri"/>
              </a:rPr>
              <a:t>Creative Commons Attribution-NonCommercial-NoDerivs 4.0 International</a:t>
            </a:r>
            <a:r>
              <a:rPr b="1" i="0" lang="en-US" sz="1200" u="none" cap="none" strike="noStrike">
                <a:solidFill>
                  <a:srgbClr val="1D1D1B"/>
                </a:solidFill>
                <a:latin typeface="Calibri"/>
                <a:ea typeface="Calibri"/>
                <a:cs typeface="Calibri"/>
                <a:sym typeface="Calibri"/>
              </a:rPr>
              <a:t>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